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7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8.xml" ContentType="application/vnd.openxmlformats-officedocument.theme+xml"/>
  <Override PartName="/ppt/slideLayouts/slideLayout31.xml" ContentType="application/vnd.openxmlformats-officedocument.presentationml.slideLayout+xml"/>
  <Override PartName="/ppt/theme/theme9.xml" ContentType="application/vnd.openxmlformats-officedocument.theme+xml"/>
  <Override PartName="/ppt/slideLayouts/slideLayout32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  <p:sldMasterId id="2147483712" r:id="rId2"/>
    <p:sldMasterId id="2147483728" r:id="rId3"/>
    <p:sldMasterId id="2147483716" r:id="rId4"/>
    <p:sldMasterId id="2147483660" r:id="rId5"/>
    <p:sldMasterId id="2147483684" r:id="rId6"/>
    <p:sldMasterId id="2147483694" r:id="rId7"/>
    <p:sldMasterId id="2147483704" r:id="rId8"/>
    <p:sldMasterId id="2147483710" r:id="rId9"/>
    <p:sldMasterId id="2147483714" r:id="rId10"/>
  </p:sldMasterIdLst>
  <p:notesMasterIdLst>
    <p:notesMasterId r:id="rId20"/>
  </p:notesMasterIdLst>
  <p:sldIdLst>
    <p:sldId id="277" r:id="rId11"/>
    <p:sldId id="278" r:id="rId12"/>
    <p:sldId id="280" r:id="rId13"/>
    <p:sldId id="289" r:id="rId14"/>
    <p:sldId id="290" r:id="rId15"/>
    <p:sldId id="284" r:id="rId16"/>
    <p:sldId id="287" r:id="rId17"/>
    <p:sldId id="291" r:id="rId18"/>
    <p:sldId id="292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FFBA00"/>
    <a:srgbClr val="E6E6E6"/>
    <a:srgbClr val="CCCCCC"/>
    <a:srgbClr val="4A4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04" autoAdjust="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438" y="72"/>
      </p:cViewPr>
      <p:guideLst>
        <p:guide orient="horz" pos="1620"/>
        <p:guide pos="28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viewProps" Target="viewProps.xml"/></Relationships>
</file>

<file path=ppt/media/image11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49C605-6B1F-44D1-ABC5-6F47DF602EE2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CC1E4-C6D5-44E9-8938-0301148C3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384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CC1E4-C6D5-44E9-8938-0301148C32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1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Code in R does not need to be compiled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CC1E4-C6D5-44E9-8938-0301148C32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07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basic scatterplot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CC1E4-C6D5-44E9-8938-0301148C32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900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an interactive scatterplot that show horsepower mpg and the name of the car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CC1E4-C6D5-44E9-8938-0301148C32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26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cu-ppt-footer-cover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52402"/>
            <a:ext cx="9183005" cy="30482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9426" y="3089108"/>
            <a:ext cx="6858000" cy="1162844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8367" y="4388057"/>
            <a:ext cx="6858000" cy="91291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8" name="Picture 7" descr="vcu_brand_mark_rgb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6" y="4388057"/>
            <a:ext cx="1755088" cy="5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12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49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5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34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-custom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598262" y="3467546"/>
            <a:ext cx="8229600" cy="857250"/>
          </a:xfrm>
          <a:prstGeom prst="rect">
            <a:avLst/>
          </a:prstGeom>
        </p:spPr>
        <p:txBody>
          <a:bodyPr vert="horz"/>
          <a:lstStyle>
            <a:lvl1pPr algn="l">
              <a:defRPr sz="3200" baseline="0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presentation title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46144" y="4486275"/>
            <a:ext cx="5688964" cy="13144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or 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3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81C9D-7852-C048-9823-DDE8E00A3BF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3FE4D-380F-C640-8BA1-246EEE7A1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804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80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10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372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217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3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1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210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856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221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55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401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792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-Gold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49521" y="1863731"/>
            <a:ext cx="5728528" cy="110251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 b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9520" y="2961592"/>
            <a:ext cx="5728528" cy="13144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or 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4455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97820"/>
            <a:ext cx="7772400" cy="1102519"/>
          </a:xfrm>
          <a:prstGeom prst="rect">
            <a:avLst/>
          </a:prstGeom>
        </p:spPr>
        <p:txBody>
          <a:bodyPr/>
          <a:lstStyle>
            <a:lvl1pPr algn="l">
              <a:defRPr sz="3600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section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705233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section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131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theme-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69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90329F5-542D-9840-825F-A9A559834D5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88364" y="474314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8364" y="1468485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subhead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" name="Picture 1" descr="soe%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50" y="4734919"/>
            <a:ext cx="1046300" cy="43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1571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theme-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469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90329F5-542D-9840-825F-A9A559834D5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0288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0288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1st column sub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600288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788115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2nd column sub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4"/>
          </p:nvPr>
        </p:nvSpPr>
        <p:spPr>
          <a:xfrm>
            <a:off x="4788115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221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theme-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8364" y="474314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8364" y="1468485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subhead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69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90329F5-542D-9840-825F-A9A559834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59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567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White theme-two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0288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0288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1st column sub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0288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la"/>
                <a:cs typeface="Arila"/>
              </a:defRPr>
            </a:lvl1pPr>
            <a:lvl2pPr>
              <a:defRPr sz="2000">
                <a:latin typeface="Arila"/>
                <a:cs typeface="Arila"/>
              </a:defRPr>
            </a:lvl2pPr>
            <a:lvl3pPr>
              <a:defRPr sz="1800">
                <a:latin typeface="Arila"/>
                <a:cs typeface="Arila"/>
              </a:defRPr>
            </a:lvl3pPr>
            <a:lvl4pPr>
              <a:defRPr sz="1600">
                <a:latin typeface="Arila"/>
                <a:cs typeface="Arila"/>
              </a:defRPr>
            </a:lvl4pPr>
            <a:lvl5pPr>
              <a:defRPr sz="1600">
                <a:latin typeface="Arila"/>
                <a:cs typeface="Aril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788115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2nd column sub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88115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469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90329F5-542D-9840-825F-A9A559834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260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-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85376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-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683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09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1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40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1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40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04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1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08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100"/>
            </a:lvl2pPr>
            <a:lvl3pPr marL="685783" indent="0">
              <a:buNone/>
              <a:defRPr sz="900"/>
            </a:lvl3pPr>
            <a:lvl4pPr marL="1028675" indent="0">
              <a:buNone/>
              <a:defRPr sz="800"/>
            </a:lvl4pPr>
            <a:lvl5pPr marL="1371566" indent="0">
              <a:buNone/>
              <a:defRPr sz="800"/>
            </a:lvl5pPr>
            <a:lvl6pPr marL="1714457" indent="0">
              <a:buNone/>
              <a:defRPr sz="800"/>
            </a:lvl6pPr>
            <a:lvl7pPr marL="2057348" indent="0">
              <a:buNone/>
              <a:defRPr sz="800"/>
            </a:lvl7pPr>
            <a:lvl8pPr marL="2400240" indent="0">
              <a:buNone/>
              <a:defRPr sz="800"/>
            </a:lvl8pPr>
            <a:lvl9pPr marL="2743132" indent="0">
              <a:buNone/>
              <a:defRPr sz="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74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100"/>
            </a:lvl2pPr>
            <a:lvl3pPr marL="685783" indent="0">
              <a:buNone/>
              <a:defRPr sz="900"/>
            </a:lvl3pPr>
            <a:lvl4pPr marL="1028675" indent="0">
              <a:buNone/>
              <a:defRPr sz="800"/>
            </a:lvl4pPr>
            <a:lvl5pPr marL="1371566" indent="0">
              <a:buNone/>
              <a:defRPr sz="800"/>
            </a:lvl5pPr>
            <a:lvl6pPr marL="1714457" indent="0">
              <a:buNone/>
              <a:defRPr sz="800"/>
            </a:lvl6pPr>
            <a:lvl7pPr marL="2057348" indent="0">
              <a:buNone/>
              <a:defRPr sz="800"/>
            </a:lvl7pPr>
            <a:lvl8pPr marL="2400240" indent="0">
              <a:buNone/>
              <a:defRPr sz="800"/>
            </a:lvl8pPr>
            <a:lvl9pPr marL="2743132" indent="0">
              <a:buNone/>
              <a:defRPr sz="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46618" y="4767264"/>
            <a:ext cx="1455470" cy="273844"/>
          </a:xfrm>
          <a:prstGeom prst="rect">
            <a:avLst/>
          </a:prstGeom>
        </p:spPr>
        <p:txBody>
          <a:bodyPr lIns="68579" tIns="34289" rIns="68579" bIns="34289"/>
          <a:lstStyle/>
          <a:p>
            <a:fld id="{3222A230-9836-408F-BB95-412E4C3C48EB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11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3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9.emf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.emf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vcu-ppt-footer-gray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48200"/>
            <a:ext cx="3676650" cy="495300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4701887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73340" y="4767263"/>
            <a:ext cx="64201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88C01-1BCB-44AB-A820-ED3468DD7CDA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CSicon-(2)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561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5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/>
          <a:ea typeface="+mn-ea"/>
          <a:cs typeface="Arial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/>
          <a:ea typeface="+mn-ea"/>
          <a:cs typeface="Arial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/>
          <a:ea typeface="+mn-ea"/>
          <a:cs typeface="Arial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Sicon-(2)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87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2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cu-ppt-footer-cove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8200"/>
            <a:ext cx="9144000" cy="3035300"/>
          </a:xfrm>
          <a:prstGeom prst="rect">
            <a:avLst/>
          </a:prstGeom>
        </p:spPr>
      </p:pic>
      <p:pic>
        <p:nvPicPr>
          <p:cNvPr id="8" name="Picture 7" descr="Computersciencehoriz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61" y="4057330"/>
            <a:ext cx="4810277" cy="967791"/>
          </a:xfrm>
          <a:prstGeom prst="rect">
            <a:avLst/>
          </a:prstGeom>
        </p:spPr>
      </p:pic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561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778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81C9D-7852-C048-9823-DDE8E00A3BF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3FE4D-380F-C640-8BA1-246EEE7A1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10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5F085-D6B1-8D42-AE95-74408A64EAE3}" type="datetimeFigureOut">
              <a:rPr lang="en-US" smtClean="0"/>
              <a:t>4/19/2018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33AFB-5A29-494D-9AE6-48B8556CFE2B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departmentoverview-slideshow16x9_1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69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BA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cu-ppt-cover.eps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722"/>
          <a:stretch/>
        </p:blipFill>
        <p:spPr>
          <a:xfrm>
            <a:off x="0" y="0"/>
            <a:ext cx="2311400" cy="5143500"/>
          </a:xfrm>
          <a:prstGeom prst="rect">
            <a:avLst/>
          </a:prstGeom>
        </p:spPr>
      </p:pic>
      <p:pic>
        <p:nvPicPr>
          <p:cNvPr id="3" name="Picture 2" descr="so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5" y="4075419"/>
            <a:ext cx="1009373" cy="106410"/>
          </a:xfrm>
          <a:prstGeom prst="rect">
            <a:avLst/>
          </a:prstGeom>
        </p:spPr>
      </p:pic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090" y="180067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37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cu-ppt-footer-gold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3100"/>
            <a:ext cx="4902200" cy="660400"/>
          </a:xfrm>
          <a:prstGeom prst="rect">
            <a:avLst/>
          </a:prstGeom>
        </p:spPr>
      </p:pic>
      <p:pic>
        <p:nvPicPr>
          <p:cNvPr id="4" name="Picture 3" descr="so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32" y="4901399"/>
            <a:ext cx="1009373" cy="106410"/>
          </a:xfrm>
          <a:prstGeom prst="rect">
            <a:avLst/>
          </a:prstGeom>
        </p:spPr>
      </p:pic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87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6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rgbClr val="FFBA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cu-ppt-footer-gray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83099"/>
            <a:ext cx="4902200" cy="660400"/>
          </a:xfrm>
          <a:prstGeom prst="rect">
            <a:avLst/>
          </a:prstGeom>
        </p:spPr>
      </p:pic>
      <p:pic>
        <p:nvPicPr>
          <p:cNvPr id="4" name="Picture 3" descr="soe%20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50" y="4734919"/>
            <a:ext cx="1046300" cy="435454"/>
          </a:xfrm>
          <a:prstGeom prst="rect">
            <a:avLst/>
          </a:prstGeom>
        </p:spPr>
      </p:pic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87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8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9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cu-ppt-footer-gray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2073"/>
            <a:ext cx="4902200" cy="660400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  <p:pic>
        <p:nvPicPr>
          <p:cNvPr id="4" name="Picture 3" descr="so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14" y="4919163"/>
            <a:ext cx="1009373" cy="106410"/>
          </a:xfrm>
          <a:prstGeom prst="rect">
            <a:avLst/>
          </a:prstGeom>
        </p:spPr>
      </p:pic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87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8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9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icon-(2)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87" y="177640"/>
            <a:ext cx="1019412" cy="101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44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80947"/>
            <a:ext cx="7772400" cy="698571"/>
          </a:xfrm>
        </p:spPr>
        <p:txBody>
          <a:bodyPr/>
          <a:lstStyle/>
          <a:p>
            <a:pPr algn="ctr"/>
            <a:r>
              <a:rPr lang="en-US" dirty="0"/>
              <a:t>Data </a:t>
            </a:r>
            <a:r>
              <a:rPr lang="en-US" dirty="0" smtClean="0"/>
              <a:t>Visualization in </a:t>
            </a:r>
            <a:r>
              <a:rPr lang="en-US" dirty="0"/>
              <a:t>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88361"/>
            <a:ext cx="6400800" cy="1314450"/>
          </a:xfrm>
        </p:spPr>
        <p:txBody>
          <a:bodyPr/>
          <a:lstStyle/>
          <a:p>
            <a:pPr algn="ctr"/>
            <a:r>
              <a:rPr lang="en-US" dirty="0" smtClean="0"/>
              <a:t>Aditya Vadrevu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0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by data scientists </a:t>
            </a:r>
            <a:r>
              <a:rPr lang="en-US" dirty="0" smtClean="0"/>
              <a:t>and statisticians</a:t>
            </a:r>
            <a:endParaRPr lang="en-US" dirty="0"/>
          </a:p>
          <a:p>
            <a:r>
              <a:rPr lang="en-US" dirty="0"/>
              <a:t>Mainly used for developing statistical software and data analysis</a:t>
            </a:r>
          </a:p>
          <a:p>
            <a:r>
              <a:rPr lang="en-US" dirty="0" smtClean="0"/>
              <a:t>Used in many companies alongside Python</a:t>
            </a:r>
          </a:p>
          <a:p>
            <a:pPr lvl="1"/>
            <a:r>
              <a:rPr lang="en-US" dirty="0" smtClean="0"/>
              <a:t>KD Nuggets Ranked it #1 overall for Data scientists</a:t>
            </a:r>
          </a:p>
          <a:p>
            <a:r>
              <a:rPr lang="en-US" dirty="0" smtClean="0"/>
              <a:t>First used in ‘93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36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R is very efficient</a:t>
            </a:r>
          </a:p>
          <a:p>
            <a:pPr lvl="1"/>
            <a:r>
              <a:rPr lang="en-US" dirty="0" smtClean="0"/>
              <a:t>Can be used across multiple cores in CPU</a:t>
            </a:r>
          </a:p>
          <a:p>
            <a:pPr lvl="1"/>
            <a:r>
              <a:rPr lang="en-US" dirty="0" smtClean="0"/>
              <a:t>Can be used on computer clusters</a:t>
            </a:r>
          </a:p>
          <a:p>
            <a:pPr lvl="1"/>
            <a:r>
              <a:rPr lang="en-US" dirty="0" smtClean="0"/>
              <a:t>Handles big data very well</a:t>
            </a:r>
          </a:p>
          <a:p>
            <a:r>
              <a:rPr lang="en-US" sz="2400" dirty="0" smtClean="0"/>
              <a:t>R is also very flexible</a:t>
            </a:r>
          </a:p>
          <a:p>
            <a:pPr lvl="1"/>
            <a:r>
              <a:rPr lang="en-US" dirty="0" smtClean="0"/>
              <a:t>Packages to suit any purpose</a:t>
            </a:r>
          </a:p>
          <a:p>
            <a:r>
              <a:rPr lang="en-US" sz="2400" dirty="0" smtClean="0"/>
              <a:t>Syntax is very simple and readable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0923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Statically Typed</a:t>
            </a:r>
          </a:p>
          <a:p>
            <a:r>
              <a:rPr lang="en-US" sz="3200" dirty="0" smtClean="0"/>
              <a:t>Easy to read/write</a:t>
            </a:r>
          </a:p>
          <a:p>
            <a:r>
              <a:rPr lang="en-US" sz="3200" dirty="0" smtClean="0"/>
              <a:t>Recursion</a:t>
            </a:r>
          </a:p>
        </p:txBody>
      </p:sp>
    </p:spTree>
    <p:extLst>
      <p:ext uri="{BB962C8B-B14F-4D97-AF65-F5344CB8AC3E}">
        <p14:creationId xmlns:p14="http://schemas.microsoft.com/office/powerpoint/2010/main" val="83013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&amp; Extensibility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Semantically Safe</a:t>
            </a:r>
          </a:p>
          <a:p>
            <a:r>
              <a:rPr lang="en-US" dirty="0" smtClean="0"/>
              <a:t>User defined packages </a:t>
            </a:r>
          </a:p>
          <a:p>
            <a:r>
              <a:rPr lang="en-US" dirty="0" smtClean="0"/>
              <a:t>Can introduce new operators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65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Visualization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</a:p>
          <a:p>
            <a:r>
              <a:rPr lang="en-US" dirty="0" err="1" smtClean="0"/>
              <a:t>Barchart</a:t>
            </a:r>
            <a:endParaRPr lang="en-US" dirty="0" smtClean="0"/>
          </a:p>
          <a:p>
            <a:r>
              <a:rPr lang="en-US" dirty="0" smtClean="0"/>
              <a:t>Scatterplot</a:t>
            </a:r>
          </a:p>
          <a:p>
            <a:r>
              <a:rPr lang="en-US" dirty="0" smtClean="0"/>
              <a:t>Tree Map</a:t>
            </a:r>
          </a:p>
          <a:p>
            <a:r>
              <a:rPr lang="en-US" dirty="0" smtClean="0"/>
              <a:t>Heat Map</a:t>
            </a:r>
          </a:p>
          <a:p>
            <a:r>
              <a:rPr lang="en-US" dirty="0" err="1"/>
              <a:t>WordClouds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6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573" y="323852"/>
            <a:ext cx="3411003" cy="454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09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95" y="404510"/>
            <a:ext cx="6154009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763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333" y="414607"/>
            <a:ext cx="6133333" cy="4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28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CU-2017-PPT-Master2-16x9.potx" id="{FB837171-72C5-44AD-9DC8-D1C1ED742EB6}" vid="{BEAC7848-567A-419F-912A-6DBCF2BA295C}"/>
    </a:ext>
  </a:extLst>
</a:theme>
</file>

<file path=ppt/theme/theme10.xml><?xml version="1.0" encoding="utf-8"?>
<a:theme xmlns:a="http://schemas.openxmlformats.org/drawingml/2006/main" name="1_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Cover-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Gold cover-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Section-master">
  <a:themeElements>
    <a:clrScheme name="Custom 3">
      <a:dk1>
        <a:sysClr val="windowText" lastClr="000000"/>
      </a:dk1>
      <a:lt1>
        <a:sysClr val="window" lastClr="FFFFFF"/>
      </a:lt1>
      <a:dk2>
        <a:srgbClr val="FFA800"/>
      </a:dk2>
      <a:lt2>
        <a:srgbClr val="C0C1BF"/>
      </a:lt2>
      <a:accent1>
        <a:srgbClr val="E57200"/>
      </a:accent1>
      <a:accent2>
        <a:srgbClr val="FFCE00"/>
      </a:accent2>
      <a:accent3>
        <a:srgbClr val="00B3BE"/>
      </a:accent3>
      <a:accent4>
        <a:srgbClr val="856822"/>
      </a:accent4>
      <a:accent5>
        <a:srgbClr val="275E37"/>
      </a:accent5>
      <a:accent6>
        <a:srgbClr val="B2E0D6"/>
      </a:accent6>
      <a:hlink>
        <a:srgbClr val="E5CBB1"/>
      </a:hlink>
      <a:folHlink>
        <a:srgbClr val="CCDB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Gray theme-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White theme-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22607</TotalTime>
  <Words>149</Words>
  <Application>Microsoft Office PowerPoint</Application>
  <PresentationFormat>On-screen Show (16:9)</PresentationFormat>
  <Paragraphs>38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Arila</vt:lpstr>
      <vt:lpstr>Calibri</vt:lpstr>
      <vt:lpstr>Office Theme</vt:lpstr>
      <vt:lpstr>Custom Cover-master</vt:lpstr>
      <vt:lpstr>1_Custom Design</vt:lpstr>
      <vt:lpstr>Custom Design</vt:lpstr>
      <vt:lpstr>Gold cover-master</vt:lpstr>
      <vt:lpstr>Section-master</vt:lpstr>
      <vt:lpstr>Gray theme-master</vt:lpstr>
      <vt:lpstr>White theme-master</vt:lpstr>
      <vt:lpstr>Blank</vt:lpstr>
      <vt:lpstr>1_Blank</vt:lpstr>
      <vt:lpstr>Data Visualization in R</vt:lpstr>
      <vt:lpstr>Basic Overview</vt:lpstr>
      <vt:lpstr>Why use R</vt:lpstr>
      <vt:lpstr>Efficiency</vt:lpstr>
      <vt:lpstr>Security &amp; Extensibility</vt:lpstr>
      <vt:lpstr>Data Visualization Models</vt:lpstr>
      <vt:lpstr>PowerPoint Presentation</vt:lpstr>
      <vt:lpstr>PowerPoint Presentation</vt:lpstr>
      <vt:lpstr>PowerPoint Presentation</vt:lpstr>
    </vt:vector>
  </TitlesOfParts>
  <Company>VCU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Margaret Price</dc:creator>
  <cp:lastModifiedBy>Aditya Vadrevu</cp:lastModifiedBy>
  <cp:revision>79</cp:revision>
  <dcterms:created xsi:type="dcterms:W3CDTF">2016-10-31T19:36:36Z</dcterms:created>
  <dcterms:modified xsi:type="dcterms:W3CDTF">2018-04-19T13:41:27Z</dcterms:modified>
</cp:coreProperties>
</file>